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57" r:id="rId10"/>
    <p:sldId id="258" r:id="rId11"/>
    <p:sldId id="262" r:id="rId12"/>
    <p:sldId id="263" r:id="rId13"/>
    <p:sldId id="264" r:id="rId14"/>
    <p:sldId id="273" r:id="rId15"/>
    <p:sldId id="265" r:id="rId16"/>
    <p:sldId id="267" r:id="rId17"/>
    <p:sldId id="268" r:id="rId18"/>
    <p:sldId id="270" r:id="rId19"/>
    <p:sldId id="288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89" r:id="rId28"/>
    <p:sldId id="292" r:id="rId29"/>
    <p:sldId id="290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279" r:id="rId38"/>
    <p:sldId id="28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E09AF-A9B8-D6B2-A1FD-109F4B55A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38031-2290-B0E9-D6C4-AE8334C6A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A61C0-B885-C85D-96CE-4DD72B1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B1DF1-CB9F-7407-E7C7-5F5C7672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A0FE1-68E8-B37F-0023-41B61FD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1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3A4CB-0081-60EC-CFEC-12FCB90D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90B90F-6C84-38D4-2D47-B49C28BAD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82A4D-3AB6-03D9-7744-93B44B82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3689B3-A3B9-2F1E-8F63-E78FCCA5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3CAB62-4229-D033-3E04-9553FA85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6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3A4985-6C51-9958-70B4-C712EB675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BEFC8-46FA-A679-086F-85FD73A6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530A1-09C3-AF36-3A3A-E2860D79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6736-C4BA-B723-37AE-6D98AB96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4880B-5B40-3B00-147B-8FDD33CD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2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FF310-346E-EBEE-8DBB-44AB41F6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AFE30-83B4-1A6F-DFC3-9A8B79B6B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31AA7-0E01-9376-5A0A-0FD337F3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8D55DD-9A93-AD5F-C3DE-3598E81C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B4A76-1A3D-AE79-79A8-69B03090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9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3346B-CE55-CA15-D073-364E0C7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F0B31-B983-E387-3B97-1401417B5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8B8583-A582-2E2A-77A9-BFAD076A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7273C-06D5-C4B8-9BAF-FDEB4465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2B8E7-D1DC-5918-4E35-D956EC0E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76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F5F8A-1D6A-E396-DB59-AB0B2435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D0808-743E-7A75-05AD-68A54F4A8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7ECEE2-E481-A59F-90DC-8EBA8376D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18559-639F-1D88-B40E-71DE8CC6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42834-B087-428A-99E5-F907889C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9761-8C3B-0816-FBAF-BB2D0C12C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3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319A8-6490-ACAD-9C7A-80367255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3AE0D4-5D5C-C0F4-0DF3-0B4602650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E8AAD7-8A3F-7ADD-0D59-B7F4B057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5F2E9E-B30C-6D31-B493-EC9BCE131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75C778-EDCE-71D2-C5DD-68D6096C3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C7A08B-2FD1-B5CF-B2FD-D440EDEC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D92D7D-51A8-A7DA-F994-1BE5B0F4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40B59C-2533-15FE-E1A3-79EF095F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8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C7FE4-BA3C-2B14-EB4B-E1CE5AF2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D35444-5C06-C641-784B-192507A9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DCEBB9-A6F5-7A55-3456-D3FE180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31492-94E6-B8F7-6C94-28233F62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CEE62F-B877-1DEB-090C-67A90607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D83B55-16A4-2B05-E9D8-0E92D95C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F5424-56A2-ED48-8F05-E8D97E81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80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67F76-2B33-9FAE-9127-72D80D2D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34690-4431-73A2-AC50-216E1F122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10F225-11F7-F611-CEBD-CE9FC3B69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6E95E2-1416-DABF-B46E-F7E40899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7C299C-B62D-0C7C-D79D-CBDE658A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8BE87-3A99-186C-3442-6B299F64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61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C9245-48F5-EC47-82D8-9EDC240C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75C7CB-F514-43DD-9342-15AAF1EB1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12CA04-2423-B56C-E5FA-DFD5948A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811273-EF2D-4E05-8044-F2FB3D9D5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EB9BFC-E1BB-EF55-7D58-665ACA5C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B868CD-D7DA-77EA-EC76-F14374FF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9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DB4898-070D-62D1-FD18-CC27B86F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F7BFF-2A1F-2609-8FED-B180E74D8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0C75EE-E63C-701D-6FC0-BA42E2C48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920A-51FE-4402-ACC8-316DC8E6D2BB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A33DB-F679-2EAF-05C2-2A6134ABA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7CC6-79CC-9E21-2F94-63DFF399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4F03D-67E1-4C2C-8192-6E4E9EB44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06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4E933-1ED6-4DAE-494E-AE17B0BDA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第一次组会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1B4B80-590B-698E-CC99-FC9685BE9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汇报人：耿兆楣</a:t>
            </a:r>
          </a:p>
        </p:txBody>
      </p:sp>
    </p:spTree>
    <p:extLst>
      <p:ext uri="{BB962C8B-B14F-4D97-AF65-F5344CB8AC3E}">
        <p14:creationId xmlns:p14="http://schemas.microsoft.com/office/powerpoint/2010/main" val="181700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44339-05A3-0DD2-81FB-630164BF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6" y="60038"/>
            <a:ext cx="3967004" cy="725487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4B5969-0FFA-D4DC-9C22-255BD93C1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62" y="785525"/>
            <a:ext cx="11177875" cy="2496987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590EF-2ECC-4427-EC40-350AF511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26" y="3429000"/>
            <a:ext cx="8329874" cy="3003509"/>
          </a:xfrm>
          <a:prstGeom prst="rect">
            <a:avLst/>
          </a:prstGeom>
        </p:spPr>
      </p:pic>
      <p:pic>
        <p:nvPicPr>
          <p:cNvPr id="9" name="内容占位符 7">
            <a:extLst>
              <a:ext uri="{FF2B5EF4-FFF2-40B4-BE49-F238E27FC236}">
                <a16:creationId xmlns:a16="http://schemas.microsoft.com/office/drawing/2014/main" id="{B1835361-9283-BF65-A201-5924CD0F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611" y="4007999"/>
            <a:ext cx="3652647" cy="1430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05CBA1-13E1-3CFC-E4DC-D5E75CB5B3A4}"/>
              </a:ext>
            </a:extLst>
          </p:cNvPr>
          <p:cNvSpPr txBox="1"/>
          <p:nvPr/>
        </p:nvSpPr>
        <p:spPr>
          <a:xfrm>
            <a:off x="234480" y="6208600"/>
            <a:ext cx="11723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Indicates whether weight was entered into the machine directly or manually, whether weight was only measured manually or not performed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69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669D9-C921-0955-DC78-ABC20F90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28" y="0"/>
            <a:ext cx="1971968" cy="100925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4491285-EA1D-9CAB-A4E4-4A7D886C2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4078" y="935867"/>
            <a:ext cx="9243158" cy="2175841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ABFD43-C10C-E21E-849B-717E350E3B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31983" y="3330810"/>
            <a:ext cx="9403285" cy="3376952"/>
          </a:xfrm>
        </p:spPr>
      </p:pic>
    </p:spTree>
    <p:extLst>
      <p:ext uri="{BB962C8B-B14F-4D97-AF65-F5344CB8AC3E}">
        <p14:creationId xmlns:p14="http://schemas.microsoft.com/office/powerpoint/2010/main" val="318552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2A214-3547-9EE7-E963-55D6A159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7" y="0"/>
            <a:ext cx="4224753" cy="819299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BCC0F2-D5C2-BC7E-DCC4-1307CBE3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94" y="819299"/>
            <a:ext cx="9355212" cy="2219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38682C-FA06-ECB7-67B6-A2A1008B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92" y="3290555"/>
            <a:ext cx="8927416" cy="33833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F0C898-8C42-48C1-F701-82B56EA39F34}"/>
              </a:ext>
            </a:extLst>
          </p:cNvPr>
          <p:cNvSpPr txBox="1"/>
          <p:nvPr/>
        </p:nvSpPr>
        <p:spPr>
          <a:xfrm>
            <a:off x="4435453" y="449967"/>
            <a:ext cx="5960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 was measured using a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202 device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34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1C0BF-C205-6786-8D5E-AFF501B6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Standing height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57311-E113-A9BA-88A7-FCD6D6A82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9085"/>
            <a:ext cx="5157787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100141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ABA644-1FA6-A3F4-7C0A-D79DA1D4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42997"/>
            <a:ext cx="5157787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measurement</a:t>
            </a:r>
          </a:p>
          <a:p>
            <a:r>
              <a:rPr lang="en-US" altLang="zh-CN" sz="2400" dirty="0"/>
              <a:t>Size: 1,226,740</a:t>
            </a:r>
          </a:p>
          <a:p>
            <a:r>
              <a:rPr lang="en-US" altLang="zh-CN" sz="2400" dirty="0"/>
              <a:t>MD5: 16b3bac05a9d4d0f4bf450099ee2b029</a:t>
            </a:r>
          </a:p>
          <a:p>
            <a:endParaRPr lang="en-US" altLang="zh-CN" sz="2400" dirty="0"/>
          </a:p>
          <a:p>
            <a:r>
              <a:rPr lang="en-US" altLang="zh-CN" dirty="0"/>
              <a:t>Participant having standing height measured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FABF42-B992-85E8-AD59-F7AEA7F44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319085"/>
            <a:ext cx="5183188" cy="823912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 100142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EFCBC1-5985-37EE-39AF-0AAEA6231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142997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Name: Height positioning</a:t>
            </a:r>
          </a:p>
          <a:p>
            <a:r>
              <a:rPr lang="en-US" altLang="zh-CN" sz="2400" dirty="0"/>
              <a:t>Size: 1,540,449</a:t>
            </a:r>
          </a:p>
          <a:p>
            <a:r>
              <a:rPr lang="en-US" altLang="zh-CN" sz="2400" dirty="0"/>
              <a:t>MD5: 508f13c90736694192f202d1324ee58d</a:t>
            </a:r>
          </a:p>
          <a:p>
            <a:endParaRPr lang="en-US" altLang="zh-CN" dirty="0"/>
          </a:p>
          <a:p>
            <a:r>
              <a:rPr lang="en-US" altLang="zh-CN" dirty="0"/>
              <a:t>Participant being put into correct position for height measurement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86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0D44-B34D-4E4B-63DF-E0C53614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44" y="0"/>
            <a:ext cx="3746074" cy="64746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Seated height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D6602C-1B61-4F8C-CF2C-2399B6EAC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59" y="719810"/>
            <a:ext cx="8103282" cy="18983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08EDB-BEFC-5449-6093-57F2BD18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4" y="2854712"/>
            <a:ext cx="9954072" cy="37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81A3C-9A63-B3BE-B82B-B209758E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16" y="1"/>
            <a:ext cx="1309720" cy="93894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Sex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2D2D9D-B26D-208C-BD9A-77F0DCB5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8949"/>
            <a:ext cx="10515600" cy="23832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301748-A6B5-1911-9295-ED9A478D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32" y="3535759"/>
            <a:ext cx="9935662" cy="2743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17016E-7B0B-F02B-073B-FA8B046E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21" y="4215850"/>
            <a:ext cx="1984779" cy="15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37015-DF3C-4889-99BA-C969A5A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77" y="0"/>
            <a:ext cx="3285805" cy="518590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Year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AEF23A-C333-A114-67AC-4D424EB2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115" y="3161475"/>
            <a:ext cx="8616668" cy="333751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8AB004-FA0C-8827-A130-392915B5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61" y="693311"/>
            <a:ext cx="8861701" cy="20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9B238-89A7-EA04-295B-9B01669E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660157" cy="65973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Month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7427448-1E74-17C6-A0F9-3BA2F381F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45" y="2960954"/>
            <a:ext cx="6449261" cy="369830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708D23-4744-1FF6-BAD8-CE3EA127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681037"/>
            <a:ext cx="9426298" cy="2136628"/>
          </a:xfrm>
          <a:prstGeom prst="rect">
            <a:avLst/>
          </a:prstGeom>
        </p:spPr>
      </p:pic>
      <p:pic>
        <p:nvPicPr>
          <p:cNvPr id="8" name="内容占位符 8">
            <a:extLst>
              <a:ext uri="{FF2B5EF4-FFF2-40B4-BE49-F238E27FC236}">
                <a16:creationId xmlns:a16="http://schemas.microsoft.com/office/drawing/2014/main" id="{73E41A7C-2978-1135-C743-2F03EA88F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83" y="3047284"/>
            <a:ext cx="1579532" cy="35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72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AE356-F421-F8B0-0825-3BC90890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451502" cy="481769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birth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98B36C9-3C0F-AE4F-242E-BA7AE4D20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59590"/>
            <a:ext cx="10515600" cy="3507171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2AC033-375A-AF75-F72E-37C719DC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3" y="702494"/>
            <a:ext cx="8628673" cy="21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EC884-6C30-D897-C0F7-38245587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7" y="-85917"/>
            <a:ext cx="10515600" cy="837710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when attended assessment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82FB87-FBAE-C6D9-04D8-7305BF083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05" y="565065"/>
            <a:ext cx="9229150" cy="22207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72574B-ABDE-DC4C-1573-9FF1689C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07" y="2945263"/>
            <a:ext cx="8935345" cy="36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0114D-4714-8137-E0F0-2D978B65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80" y="4636416"/>
            <a:ext cx="10515600" cy="1325563"/>
          </a:xfrm>
        </p:spPr>
        <p:txBody>
          <a:bodyPr/>
          <a:lstStyle/>
          <a:p>
            <a:r>
              <a:rPr lang="zh-CN" altLang="en-US" dirty="0"/>
              <a:t>饮酒和大脑结构和功能的</a:t>
            </a:r>
            <a:r>
              <a:rPr lang="en-US" altLang="zh-CN" dirty="0"/>
              <a:t>MRI</a:t>
            </a:r>
            <a:r>
              <a:rPr lang="zh-CN" altLang="en-US" dirty="0"/>
              <a:t>标记：</a:t>
            </a:r>
            <a:r>
              <a:rPr lang="en-US" altLang="zh-CN" dirty="0"/>
              <a:t>25378</a:t>
            </a:r>
            <a:r>
              <a:rPr lang="zh-CN" altLang="en-US" dirty="0"/>
              <a:t>名</a:t>
            </a:r>
            <a:r>
              <a:rPr lang="en-US" altLang="zh-CN" dirty="0"/>
              <a:t>UK Biobank</a:t>
            </a:r>
            <a:r>
              <a:rPr lang="zh-CN" altLang="en-US" dirty="0"/>
              <a:t>参与者的队列研究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05C780-F045-9DFB-3C79-DF0F683C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50" y="1175186"/>
            <a:ext cx="11440300" cy="2807669"/>
          </a:xfrm>
        </p:spPr>
      </p:pic>
    </p:spTree>
    <p:extLst>
      <p:ext uri="{BB962C8B-B14F-4D97-AF65-F5344CB8AC3E}">
        <p14:creationId xmlns:p14="http://schemas.microsoft.com/office/powerpoint/2010/main" val="3956652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BECA2-4170-DAFB-E77C-DF5025C1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746074" cy="524727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Date of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C51F039-B833-6717-3F97-C57C4C8A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749337"/>
            <a:ext cx="10515600" cy="3795963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BBA4B-A1C9-C211-B860-056C0B49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2" y="524727"/>
            <a:ext cx="8616215" cy="22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EC80B-D9BF-915B-00E9-0A7EF4C4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4"/>
            <a:ext cx="3500597" cy="653603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 at death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7EA77D8-0580-021C-CCD0-801813D73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62" y="2792130"/>
            <a:ext cx="10515600" cy="406587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5276C5-6E3B-6A1F-DDD9-1C16DAE9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05" y="725688"/>
            <a:ext cx="9125589" cy="21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A0E3E-393D-7E7E-40C0-5145A10F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44973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068F32-C6A4-28A6-33DD-C4EBC346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369" y="3016366"/>
            <a:ext cx="9895261" cy="375613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9EAA70-5EDF-7EE9-84B3-62FCC361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61" y="1014324"/>
            <a:ext cx="8591678" cy="20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86102-D2F1-2EAE-E91E-AC55CDE8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Sleep duration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AD5F5-E2D0-8324-7BD4-03671DB9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2EDE70-50C0-11A0-EFD5-9A81D432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643"/>
            <a:ext cx="10515600" cy="43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8C910-4593-772D-B5EA-7EFE6CA0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765435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 tobacco smoking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5080E1F-6BE4-6AE2-1D58-F97C4BFEF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74722"/>
            <a:ext cx="10515600" cy="347502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21D0D6-AA19-25AF-F1A9-9CD0C92F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07" y="1067824"/>
            <a:ext cx="9690185" cy="2206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602BAE-FEDE-62EE-45B5-5EDE9CA4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31" y="4171945"/>
            <a:ext cx="3334790" cy="16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F6222-CC77-B8B3-8E75-BFEFA5AC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65"/>
            <a:ext cx="4531599" cy="512454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Variation in diet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F201653-10A3-B52B-3439-80EC1EB3D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6588"/>
            <a:ext cx="10515600" cy="386244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B658B-B43E-65B5-CD34-443594C5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72" y="744190"/>
            <a:ext cx="9352655" cy="21628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8C9811-8F41-B1AD-81A3-20DF9BA99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44" y="3825639"/>
            <a:ext cx="3057884" cy="20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0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BF382-D868-BB8D-6153-318EF204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237660" cy="81316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 intake frequency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C34970-9ADB-2F2F-63E0-D7E8E3C86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15" y="2937873"/>
            <a:ext cx="9398170" cy="3842448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0B71DD-2DBC-66A4-0FD8-0507A092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22" y="813162"/>
            <a:ext cx="8953756" cy="2069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D8E824-CEE4-0284-1FCA-8D9A0DE9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496" y="3688242"/>
            <a:ext cx="3422500" cy="23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6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D14E8-8181-BD7E-DBA0-B81F61C7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30" y="0"/>
            <a:ext cx="10515600" cy="86225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4FE285-ADDA-033D-FEE8-290CD81D0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80" y="707091"/>
            <a:ext cx="8502181" cy="19925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E1E411-419C-EF30-0124-CDFD8599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5" y="2852371"/>
            <a:ext cx="9157090" cy="36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2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39062-1857-DBC9-99BA-D0B40E67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69" y="0"/>
            <a:ext cx="11024452" cy="757930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31745A-0F02-8F5E-8F2E-B0DCA8BE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68" y="757930"/>
            <a:ext cx="8397854" cy="19240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AE8CE3-443F-71FD-878C-2F42BA04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2" y="2897971"/>
            <a:ext cx="9291286" cy="36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22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A3060-89FE-27B9-B03D-C0BC31DF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64" y="0"/>
            <a:ext cx="10515600" cy="555412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manual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7348E5-4A69-A268-A975-CEA0A6E87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715" y="641330"/>
            <a:ext cx="9502498" cy="22781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6D88EF-C945-AC99-819E-23C9F906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03" y="3128919"/>
            <a:ext cx="8612394" cy="34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4C74D-2DBE-5231-B65E-4FAA49A9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harisSIL"/>
              </a:rPr>
              <a:t>F</a:t>
            </a:r>
            <a:r>
              <a:rPr lang="en-US" altLang="zh-CN" sz="4400" b="0" i="0" dirty="0">
                <a:solidFill>
                  <a:srgbClr val="000000"/>
                </a:solidFill>
                <a:effectLst/>
                <a:latin typeface="CharisSIL"/>
              </a:rPr>
              <a:t>our main research questions: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EDBC7D-3282-5451-4D20-60CE5CBC3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354"/>
            <a:ext cx="10515600" cy="5388208"/>
          </a:xfrm>
        </p:spPr>
        <p:txBody>
          <a:bodyPr>
            <a:no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1) Are previous associations between alcohol consumption and structural neuroimaging indices reproducible in voxel-wise analyses,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harisSIL"/>
              </a:rPr>
              <a:t>androbust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 to observed confounding?</a:t>
            </a:r>
            <a:r>
              <a:rPr lang="en-US" altLang="zh-CN" sz="2400" dirty="0">
                <a:solidFill>
                  <a:srgbClr val="000000"/>
                </a:solidFill>
                <a:latin typeface="CharisSIL"/>
              </a:rPr>
              <a:t>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  <a:t>饮酒和结构神经成像指数之间先前的关联在体素分析中是否可重复，从男性到观察到的混杂？</a:t>
            </a:r>
            <a:b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2) Does alcohol consumption associate with functional connectivity in the brain?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  <a:t>饮酒与大脑的功能连接有关吗？</a:t>
            </a:r>
            <a:b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3) Do the following factors increase risk of alcohol-related brain effects:</a:t>
            </a:r>
            <a:b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ApoE4, hypertension, high body mass index, beer and spirit consumption, and binge drinking?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  <a:t>以下因素是否会增加酒精相关大脑影响的风险：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ApoE4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  <a:t>、高血压、高体重指数、啤酒和烈酒消费以及酗酒？</a:t>
            </a:r>
            <a:b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</a:b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4) How robust are associations between alcohol and MRI markers 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CharisSIL"/>
              </a:rPr>
              <a:t>tounobserved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CharisSIL"/>
              </a:rPr>
              <a:t> confounding?</a:t>
            </a:r>
            <a:r>
              <a:rPr lang="en-US" altLang="zh-CN" sz="2400" dirty="0"/>
              <a:t>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CharisSIL"/>
              </a:rPr>
              <a:t>酒精和核磁共振成像标记物之间的相关性有多强？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632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CE2C4-F54B-093F-75BF-41570DA8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586096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Diastolic blood pressure, automated reading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F3E225-CF92-50DF-BC85-A2DAE29D5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677" y="586096"/>
            <a:ext cx="9054503" cy="21202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5487AD-E651-2980-1013-800C721D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77" y="2831037"/>
            <a:ext cx="9136779" cy="36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CC5D0-8F68-99D8-1F79-DC73C3C6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55" y="0"/>
            <a:ext cx="10993768" cy="727245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Townsend deprivation index at recruitment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6A462-EE97-315A-840B-0CFFEBB7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9322"/>
            <a:ext cx="10515600" cy="360447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46321-AA7C-1021-38CD-C028C296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43" y="727245"/>
            <a:ext cx="7529992" cy="16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CFF5-00F5-BAC2-31A5-2D72BDC1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23" y="0"/>
            <a:ext cx="4132699" cy="745656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709308-FD03-4C9A-DE93-BCB3B81DA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501" y="745656"/>
            <a:ext cx="8986997" cy="20488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7CCA9-4D12-4F81-9DA9-038D8E61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86" y="3015605"/>
            <a:ext cx="8213825" cy="3599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3654FD-97AA-8E9B-5944-5C463937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58" y="3635743"/>
            <a:ext cx="2748933" cy="25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35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63E02-8A60-46DD-53C2-8298E5FC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06" y="0"/>
            <a:ext cx="10515600" cy="86839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Diabetes diagnosed by doctor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E54712-8DEE-89AB-807C-27C33715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33" y="867073"/>
            <a:ext cx="9079051" cy="21109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93F310-3264-CD77-8F9A-7506566C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51" y="3119179"/>
            <a:ext cx="9426298" cy="3098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68BCBB-F8FC-61A5-0371-BC68B54F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41" y="3975523"/>
            <a:ext cx="3635953" cy="20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910EA-46FD-0EE4-3A1D-91DA4D8F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66" y="0"/>
            <a:ext cx="10515600" cy="78247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Qualifications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5F5E8F-0A29-7D20-C4F9-5E2F9F50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48" y="729256"/>
            <a:ext cx="8594235" cy="19076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7ED4E-DBD0-7717-F07B-DEF65697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6" y="2818424"/>
            <a:ext cx="8494962" cy="38953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B9157-80FA-9357-360C-2EA029D3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10" y="3801440"/>
            <a:ext cx="4552435" cy="21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7EDC3-6C79-187C-CB95-84BD4386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9" y="0"/>
            <a:ext cx="12069262" cy="702698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Frequency of strenuous sports in last 4 weeks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712E4A-E2E9-FEDE-05E7-23BDB3BC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376" y="702698"/>
            <a:ext cx="8729247" cy="199265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949992-4F64-9413-9907-5244F196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78" y="2896931"/>
            <a:ext cx="8211842" cy="38168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68FCE6-8493-DE76-1932-53DBF17B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00" y="3429000"/>
            <a:ext cx="4113728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0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ACC2C-8C16-8A03-F85E-CE99A7FA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7" y="0"/>
            <a:ext cx="10515600" cy="1325563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Seen doctor (GP) for nerves, anxiety, tension or depression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C26464-887D-58C2-4EE7-8ED70A09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647" y="1234760"/>
            <a:ext cx="7790299" cy="17440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BC93E-13CB-089D-5B62-A71AF2CB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89" y="3290329"/>
            <a:ext cx="8907621" cy="29018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DEAB7B-C782-0BF2-FA92-B5DB3663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406" y="4169873"/>
            <a:ext cx="3328191" cy="17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4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B3176-54D8-98BF-695D-77CD5096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3" y="0"/>
            <a:ext cx="8232157" cy="770204"/>
          </a:xfrm>
        </p:spPr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Wears glasses or contact lenses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3A762C-05FA-F4AC-B6F4-DC681C920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712" y="891999"/>
            <a:ext cx="9864576" cy="220669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71406D-D8C9-CD18-5817-5C89B8BD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12" y="3220493"/>
            <a:ext cx="9435374" cy="2848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EDB09-2E42-5681-D046-1A630C6BA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49" y="4148354"/>
            <a:ext cx="3477942" cy="15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F6049-1925-2480-94CF-50FC2B2B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384630" cy="537001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 eye problems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7F91A8-E271-19B3-493C-B7A1DCA4D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28" y="760002"/>
            <a:ext cx="9570004" cy="22246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B5CE1F-CECF-C2FC-ECF0-3D2A7F45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66" y="3207681"/>
            <a:ext cx="10433728" cy="3192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4F559D-1CBC-ACDA-B884-56ECED71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11" y="4026437"/>
            <a:ext cx="3482064" cy="15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50C6-170C-1FBE-801F-02A63E05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Variables of interest were included as potential confounders because of associations with neuroimaging measures: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F707A-B83F-4A9D-AA5C-D7467CD2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568"/>
          </a:xfrm>
        </p:spPr>
        <p:txBody>
          <a:bodyPr>
            <a:normAutofit/>
          </a:bodyPr>
          <a:lstStyle/>
          <a:p>
            <a:r>
              <a:rPr lang="en-US" altLang="zh-CN" dirty="0"/>
              <a:t>age at scanning and sex</a:t>
            </a:r>
          </a:p>
          <a:p>
            <a:r>
              <a:rPr lang="en-US" altLang="zh-CN" dirty="0"/>
              <a:t>smoking status (reported in </a:t>
            </a:r>
            <a:r>
              <a:rPr lang="en-US" altLang="zh-CN" dirty="0" err="1"/>
              <a:t>categories:never</a:t>
            </a:r>
            <a:r>
              <a:rPr lang="en-US" altLang="zh-CN" dirty="0"/>
              <a:t>/previous/current)</a:t>
            </a:r>
          </a:p>
          <a:p>
            <a:r>
              <a:rPr lang="en-US" altLang="zh-CN" dirty="0"/>
              <a:t>educational qualifications</a:t>
            </a:r>
          </a:p>
          <a:p>
            <a:r>
              <a:rPr lang="en-US" altLang="zh-CN" dirty="0"/>
              <a:t>systolic (SBP) </a:t>
            </a:r>
            <a:r>
              <a:rPr lang="zh-CN" altLang="en-US" dirty="0"/>
              <a:t>收缩压</a:t>
            </a:r>
            <a:r>
              <a:rPr lang="en-US" altLang="zh-CN" dirty="0"/>
              <a:t>and diastolic (DBP) </a:t>
            </a:r>
            <a:r>
              <a:rPr lang="zh-CN" altLang="en-US" dirty="0"/>
              <a:t>舒张压</a:t>
            </a:r>
            <a:r>
              <a:rPr lang="en-US" altLang="zh-CN" dirty="0"/>
              <a:t>blood pressure</a:t>
            </a:r>
          </a:p>
          <a:p>
            <a:r>
              <a:rPr lang="en-US" altLang="zh-CN" dirty="0"/>
              <a:t>Body mass index (BMI) </a:t>
            </a:r>
          </a:p>
          <a:p>
            <a:r>
              <a:rPr lang="en-US" altLang="zh-CN" dirty="0"/>
              <a:t>Townsend Deprivation Index</a:t>
            </a:r>
            <a:r>
              <a:rPr lang="zh-CN" altLang="en-US" dirty="0"/>
              <a:t>汤森剥夺指数</a:t>
            </a:r>
            <a:endParaRPr lang="en-US" altLang="zh-CN" dirty="0"/>
          </a:p>
          <a:p>
            <a:r>
              <a:rPr lang="en-US" altLang="zh-CN" dirty="0"/>
              <a:t>weekly exercise expenditure</a:t>
            </a:r>
          </a:p>
          <a:p>
            <a:r>
              <a:rPr lang="en-US" altLang="zh-CN" dirty="0"/>
              <a:t>diabetes mellitus diagnoses </a:t>
            </a:r>
          </a:p>
          <a:p>
            <a:r>
              <a:rPr lang="en-US" altLang="zh-CN" dirty="0"/>
              <a:t>depression cases</a:t>
            </a:r>
          </a:p>
        </p:txBody>
      </p:sp>
    </p:spTree>
    <p:extLst>
      <p:ext uri="{BB962C8B-B14F-4D97-AF65-F5344CB8AC3E}">
        <p14:creationId xmlns:p14="http://schemas.microsoft.com/office/powerpoint/2010/main" val="150156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10E5D-87A0-AF84-BD4D-B55E1CE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39" y="430502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炎症与抑郁和焦虑的关系：症状特异性和潜在因果关系的来自</a:t>
            </a:r>
            <a:r>
              <a:rPr lang="en-US" altLang="zh-CN" dirty="0"/>
              <a:t>UK Biobank</a:t>
            </a:r>
            <a:r>
              <a:rPr lang="zh-CN" altLang="en-US" dirty="0"/>
              <a:t>和</a:t>
            </a:r>
            <a:r>
              <a:rPr lang="en-US" altLang="zh-CN" dirty="0"/>
              <a:t>NESDA cohorts</a:t>
            </a:r>
            <a:r>
              <a:rPr lang="zh-CN" altLang="en-US" dirty="0"/>
              <a:t>的证据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1224D2-371E-A5E4-2F21-EF7FFD137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98" y="908024"/>
            <a:ext cx="11398804" cy="2834480"/>
          </a:xfrm>
        </p:spPr>
      </p:pic>
    </p:spTree>
    <p:extLst>
      <p:ext uri="{BB962C8B-B14F-4D97-AF65-F5344CB8AC3E}">
        <p14:creationId xmlns:p14="http://schemas.microsoft.com/office/powerpoint/2010/main" val="140749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5F434-7F27-C070-8879-E396FEAC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55D46-034A-A96D-55E5-802645D2B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79"/>
            <a:ext cx="10515600" cy="4783884"/>
          </a:xfrm>
        </p:spPr>
        <p:txBody>
          <a:bodyPr>
            <a:normAutofit/>
          </a:bodyPr>
          <a:lstStyle/>
          <a:p>
            <a:r>
              <a:rPr lang="en-US" altLang="zh-CN" dirty="0"/>
              <a:t>age</a:t>
            </a:r>
          </a:p>
          <a:p>
            <a:r>
              <a:rPr lang="en-US" altLang="zh-CN" dirty="0"/>
              <a:t>sex</a:t>
            </a:r>
          </a:p>
          <a:p>
            <a:r>
              <a:rPr lang="en-US" altLang="zh-CN" dirty="0"/>
              <a:t>socioeconomic status (SES)</a:t>
            </a:r>
            <a:r>
              <a:rPr lang="zh-CN" altLang="en-US" sz="2000" dirty="0"/>
              <a:t>（</a:t>
            </a:r>
            <a:r>
              <a:rPr lang="en-US" altLang="zh-CN" sz="2000" dirty="0"/>
              <a:t>measured via the Townsend Deprivation Index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dirty="0"/>
              <a:t>smoking (current/former/never)</a:t>
            </a:r>
          </a:p>
          <a:p>
            <a:r>
              <a:rPr lang="en-US" altLang="zh-CN" dirty="0"/>
              <a:t>quantity of alcohol consumption</a:t>
            </a:r>
          </a:p>
          <a:p>
            <a:r>
              <a:rPr lang="en-US" altLang="zh-CN" dirty="0"/>
              <a:t>type and time spent in physical activity</a:t>
            </a:r>
          </a:p>
          <a:p>
            <a:r>
              <a:rPr lang="en-US" altLang="zh-CN" dirty="0"/>
              <a:t>lifetime history of type two diabetes (T2D) </a:t>
            </a:r>
          </a:p>
          <a:p>
            <a:r>
              <a:rPr lang="en-US" altLang="zh-CN" dirty="0"/>
              <a:t>cardiovascular diseases(CVD)</a:t>
            </a:r>
          </a:p>
          <a:p>
            <a:r>
              <a:rPr lang="en-US" altLang="zh-CN" dirty="0"/>
              <a:t>body mass index (BMI)</a:t>
            </a:r>
          </a:p>
        </p:txBody>
      </p:sp>
    </p:spTree>
    <p:extLst>
      <p:ext uri="{BB962C8B-B14F-4D97-AF65-F5344CB8AC3E}">
        <p14:creationId xmlns:p14="http://schemas.microsoft.com/office/powerpoint/2010/main" val="338765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F3C9C-E74D-9C1F-141A-43F293B8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20" y="3501087"/>
            <a:ext cx="10515600" cy="1325563"/>
          </a:xfrm>
        </p:spPr>
        <p:txBody>
          <a:bodyPr/>
          <a:lstStyle/>
          <a:p>
            <a:r>
              <a:rPr lang="zh-CN" altLang="en-US" dirty="0"/>
              <a:t>流行前精神障碍与新冠肺炎风险：</a:t>
            </a:r>
            <a:br>
              <a:rPr lang="en-US" altLang="zh-CN" dirty="0"/>
            </a:br>
            <a:r>
              <a:rPr lang="en-US" altLang="zh-CN" dirty="0"/>
              <a:t>UK Biobank</a:t>
            </a:r>
            <a:r>
              <a:rPr lang="zh-CN" altLang="en-US" dirty="0"/>
              <a:t>队列分析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478AF32-24B6-FF4B-3715-C1A1327E7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420" y="964440"/>
            <a:ext cx="10515600" cy="2096988"/>
          </a:xfrm>
        </p:spPr>
      </p:pic>
    </p:spTree>
    <p:extLst>
      <p:ext uri="{BB962C8B-B14F-4D97-AF65-F5344CB8AC3E}">
        <p14:creationId xmlns:p14="http://schemas.microsoft.com/office/powerpoint/2010/main" val="16994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80881-BC98-E058-321C-2F8875A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893"/>
            <a:ext cx="2911454" cy="62905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Covariates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A374C-2AAD-68D8-92CB-83545043A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365"/>
            <a:ext cx="10515600" cy="4467673"/>
          </a:xfrm>
        </p:spPr>
        <p:txBody>
          <a:bodyPr>
            <a:normAutofit/>
          </a:bodyPr>
          <a:lstStyle/>
          <a:p>
            <a:r>
              <a:rPr lang="en-US" altLang="zh-CN" dirty="0"/>
              <a:t>sociodemographic characteristics (birth year, sex, and race or ethnicity)</a:t>
            </a:r>
          </a:p>
          <a:p>
            <a:r>
              <a:rPr lang="en-US" altLang="zh-CN" dirty="0"/>
              <a:t>socioeconomic factors (Townsend deprivation index, educational attainment, and annual household income)</a:t>
            </a:r>
          </a:p>
          <a:p>
            <a:r>
              <a:rPr lang="en-US" altLang="zh-CN" dirty="0"/>
              <a:t>lifestyle factors (smoking status)</a:t>
            </a:r>
          </a:p>
          <a:p>
            <a:r>
              <a:rPr lang="en-US" altLang="zh-CN" dirty="0" err="1"/>
              <a:t>Bodymass</a:t>
            </a:r>
            <a:r>
              <a:rPr lang="en-US" altLang="zh-CN" dirty="0"/>
              <a:t> index (BMI)</a:t>
            </a:r>
          </a:p>
          <a:p>
            <a:r>
              <a:rPr lang="en-US" altLang="zh-CN" dirty="0"/>
              <a:t>Townsend deprivation index</a:t>
            </a:r>
          </a:p>
          <a:p>
            <a:r>
              <a:rPr lang="en-US" altLang="zh-CN" dirty="0"/>
              <a:t>history of somatic diseases that could affect COVID-19 susceptibility or course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87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7016-5880-A01C-A979-4A97ABE8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61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182D9-7770-708C-97FD-82587C36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4381"/>
            <a:ext cx="10515600" cy="1709237"/>
          </a:xfrm>
        </p:spPr>
        <p:txBody>
          <a:bodyPr/>
          <a:lstStyle/>
          <a:p>
            <a:r>
              <a:rPr lang="en-US" altLang="zh-CN" dirty="0"/>
              <a:t>UDI - the Unique Data Identifier for an item of data within the UK Biobank repository. </a:t>
            </a:r>
          </a:p>
          <a:p>
            <a:r>
              <a:rPr lang="en-US" altLang="zh-CN" dirty="0"/>
              <a:t>Count - the number of non-empty rows present in this dataset.</a:t>
            </a:r>
          </a:p>
          <a:p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38F7B5-B301-5BDD-62F3-3C9E9CFC9D85}"/>
              </a:ext>
            </a:extLst>
          </p:cNvPr>
          <p:cNvSpPr txBox="1">
            <a:spLocks/>
          </p:cNvSpPr>
          <p:nvPr/>
        </p:nvSpPr>
        <p:spPr>
          <a:xfrm>
            <a:off x="838200" y="7333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</a:rPr>
              <a:t>UK Biobank : Data Dictionary for Application 68640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66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630</Words>
  <Application>Microsoft Office PowerPoint</Application>
  <PresentationFormat>宽屏</PresentationFormat>
  <Paragraphs>81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CharisSIL</vt:lpstr>
      <vt:lpstr>等线</vt:lpstr>
      <vt:lpstr>等线 Light</vt:lpstr>
      <vt:lpstr>Arial</vt:lpstr>
      <vt:lpstr>Office 主题​​</vt:lpstr>
      <vt:lpstr>第一次组会</vt:lpstr>
      <vt:lpstr>饮酒和大脑结构和功能的MRI标记：25378名UK Biobank参与者的队列研究</vt:lpstr>
      <vt:lpstr>Four main research questions:</vt:lpstr>
      <vt:lpstr>Variables of interest were included as potential confounders because of associations with neuroimaging measures: </vt:lpstr>
      <vt:lpstr>炎症与抑郁和焦虑的关系：症状特异性和潜在因果关系的来自UK Biobank和NESDA cohorts的证据</vt:lpstr>
      <vt:lpstr>Covariates</vt:lpstr>
      <vt:lpstr>流行前精神障碍与新冠肺炎风险： UK Biobank队列分析</vt:lpstr>
      <vt:lpstr>Covariates</vt:lpstr>
      <vt:lpstr>UK Biobank : Data Dictionary for Application 68640</vt:lpstr>
      <vt:lpstr>Weight method</vt:lpstr>
      <vt:lpstr>Weight</vt:lpstr>
      <vt:lpstr>Standing height</vt:lpstr>
      <vt:lpstr>Standing height</vt:lpstr>
      <vt:lpstr>Seated height</vt:lpstr>
      <vt:lpstr>Sex</vt:lpstr>
      <vt:lpstr>Year of birth</vt:lpstr>
      <vt:lpstr>Month of birth</vt:lpstr>
      <vt:lpstr>Date of birth</vt:lpstr>
      <vt:lpstr>Age when attended assessment centre</vt:lpstr>
      <vt:lpstr>Date of death</vt:lpstr>
      <vt:lpstr>Age at death</vt:lpstr>
      <vt:lpstr>Sleep duration</vt:lpstr>
      <vt:lpstr>Sleep duration</vt:lpstr>
      <vt:lpstr>Current tobacco smoking</vt:lpstr>
      <vt:lpstr>Variation in diet</vt:lpstr>
      <vt:lpstr>Alcohol intake frequency</vt:lpstr>
      <vt:lpstr>Systolic blood pressure, manual reading</vt:lpstr>
      <vt:lpstr>Systolic blood pressure, automated reading</vt:lpstr>
      <vt:lpstr>Diastolic blood pressure, manual reading</vt:lpstr>
      <vt:lpstr>Diastolic blood pressure, automated reading</vt:lpstr>
      <vt:lpstr>Townsend deprivation index at recruitment</vt:lpstr>
      <vt:lpstr>Skin colour</vt:lpstr>
      <vt:lpstr>Diabetes diagnosed by doctor</vt:lpstr>
      <vt:lpstr>Qualifications</vt:lpstr>
      <vt:lpstr>Frequency of strenuous sports in last 4 weeks</vt:lpstr>
      <vt:lpstr>Seen doctor (GP) for nerves, anxiety, tension or depression</vt:lpstr>
      <vt:lpstr>Wears glasses or contact lenses</vt:lpstr>
      <vt:lpstr>Other eye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第一次组会</dc:title>
  <dc:creator>1179116732@qq.com</dc:creator>
  <cp:lastModifiedBy>1179116732@qq.com</cp:lastModifiedBy>
  <cp:revision>2</cp:revision>
  <dcterms:created xsi:type="dcterms:W3CDTF">2023-03-14T15:20:18Z</dcterms:created>
  <dcterms:modified xsi:type="dcterms:W3CDTF">2023-03-17T00:30:14Z</dcterms:modified>
</cp:coreProperties>
</file>